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536" r:id="rId5"/>
    <p:sldId id="258" r:id="rId6"/>
    <p:sldId id="539" r:id="rId7"/>
    <p:sldId id="482" r:id="rId8"/>
    <p:sldId id="535" r:id="rId9"/>
    <p:sldId id="273" r:id="rId10"/>
    <p:sldId id="267" r:id="rId11"/>
    <p:sldId id="268" r:id="rId12"/>
    <p:sldId id="269" r:id="rId13"/>
    <p:sldId id="271" r:id="rId14"/>
    <p:sldId id="272" r:id="rId15"/>
    <p:sldId id="270" r:id="rId16"/>
    <p:sldId id="274" r:id="rId17"/>
    <p:sldId id="275" r:id="rId18"/>
    <p:sldId id="276" r:id="rId19"/>
    <p:sldId id="53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pos="7512" userDrawn="1">
          <p15:clr>
            <a:srgbClr val="A4A3A4"/>
          </p15:clr>
        </p15:guide>
        <p15:guide id="5" orient="horz" pos="216" userDrawn="1">
          <p15:clr>
            <a:srgbClr val="A4A3A4"/>
          </p15:clr>
        </p15:guide>
        <p15:guide id="6" orient="horz" pos="4032" userDrawn="1">
          <p15:clr>
            <a:srgbClr val="A4A3A4"/>
          </p15:clr>
        </p15:guide>
        <p15:guide id="7" orient="horz" pos="6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404040"/>
    <a:srgbClr val="CE295E"/>
    <a:srgbClr val="A6A6A6"/>
    <a:srgbClr val="F2F2F2"/>
    <a:srgbClr val="BFBFBF"/>
    <a:srgbClr val="E37777"/>
    <a:srgbClr val="64A4CA"/>
    <a:srgbClr val="66C5F3"/>
    <a:srgbClr val="F2C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691" y="62"/>
      </p:cViewPr>
      <p:guideLst>
        <p:guide orient="horz" pos="2424"/>
        <p:guide pos="3840"/>
        <p:guide pos="192"/>
        <p:guide pos="7512"/>
        <p:guide orient="horz" pos="216"/>
        <p:guide orient="horz" pos="4032"/>
        <p:guide orient="horz" pos="69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55DE61D-30EF-4C9B-8D44-E691F32398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68B3DF-723E-432F-969B-97B388C9E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EDC24-AEF3-4156-91F4-FB474A5F24DB}" type="datetimeFigureOut">
              <a:rPr lang="en-US" smtClean="0"/>
              <a:t>11/22/2019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9C936-9EF8-46A3-B2D4-DE8362A54E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F7898E-02B9-4C24-8F47-60A833CD361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23B91B-56FA-44FF-A036-17B4166BAD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2503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023A0-2B54-4E79-AA20-143385AB9A6C}" type="datetimeFigureOut">
              <a:rPr lang="en-US" smtClean="0"/>
              <a:t>11/22/2019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8DEA9-6F4F-4540-9E5D-C6F39079A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659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76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9AFCD-CC86-4465-AD95-85D2B9349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07509-85B2-495C-82A8-989CA9862B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B0AA9-8E90-484A-ADD9-31AA1A5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8E9EE-6889-428D-B6A1-8BAC3E3F5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Logo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1D2A5-6CD9-436C-958A-CC73AA34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563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58F3-6311-4BBF-9C0A-1ADA7A27E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818"/>
            <a:ext cx="10515600" cy="498598"/>
          </a:xfrm>
        </p:spPr>
        <p:txBody>
          <a:bodyPr lIns="0" tIns="0" rIns="0" bIns="0" anchor="t">
            <a:spAutoFit/>
          </a:bodyPr>
          <a:lstStyle>
            <a:lvl1pPr algn="ctr">
              <a:defRPr sz="36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86F3C5-5D77-43F9-92A6-DE0777BBB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3187" y="6509710"/>
            <a:ext cx="1561696" cy="276999"/>
          </a:xfrm>
        </p:spPr>
        <p:txBody>
          <a:bodyPr>
            <a:sp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Your Logo 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B4FB46-0511-4A20-A9DA-85B06B5DF611}"/>
              </a:ext>
            </a:extLst>
          </p:cNvPr>
          <p:cNvSpPr/>
          <p:nvPr userDrawn="1"/>
        </p:nvSpPr>
        <p:spPr>
          <a:xfrm>
            <a:off x="0" y="6511448"/>
            <a:ext cx="10263189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83AD1-0683-4B68-832E-79E5AC88DF1C}"/>
              </a:ext>
            </a:extLst>
          </p:cNvPr>
          <p:cNvSpPr/>
          <p:nvPr userDrawn="1"/>
        </p:nvSpPr>
        <p:spPr>
          <a:xfrm>
            <a:off x="11620500" y="525817"/>
            <a:ext cx="571500" cy="492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B2F141-1AB9-4751-90A0-65BD481D8563}"/>
              </a:ext>
            </a:extLst>
          </p:cNvPr>
          <p:cNvSpPr/>
          <p:nvPr userDrawn="1"/>
        </p:nvSpPr>
        <p:spPr>
          <a:xfrm>
            <a:off x="11824884" y="6511448"/>
            <a:ext cx="367116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4255E-A54B-4118-B827-E0382D3A0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7650" y="589475"/>
            <a:ext cx="419100" cy="365125"/>
          </a:xfrm>
        </p:spPr>
        <p:txBody>
          <a:bodyPr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0FD50806-BABF-4915-9689-3B9956D1C7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33619BB-9A09-40D9-A9F1-A026ABABCFBF}"/>
              </a:ext>
            </a:extLst>
          </p:cNvPr>
          <p:cNvGrpSpPr/>
          <p:nvPr userDrawn="1"/>
        </p:nvGrpSpPr>
        <p:grpSpPr>
          <a:xfrm>
            <a:off x="334126" y="6577411"/>
            <a:ext cx="1084573" cy="141598"/>
            <a:chOff x="334126" y="6490192"/>
            <a:chExt cx="1084573" cy="141598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606B9428-3B49-42EA-ACD3-FF049EF21512}"/>
                </a:ext>
              </a:extLst>
            </p:cNvPr>
            <p:cNvSpPr/>
            <p:nvPr/>
          </p:nvSpPr>
          <p:spPr>
            <a:xfrm rot="18900000" flipH="1">
              <a:off x="33412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rgbClr val="CE29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A069E56F-ACCE-4A35-B24D-58EA37E4CEA1}"/>
                </a:ext>
              </a:extLst>
            </p:cNvPr>
            <p:cNvSpPr/>
            <p:nvPr/>
          </p:nvSpPr>
          <p:spPr>
            <a:xfrm rot="18900000" flipH="1">
              <a:off x="64845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5465AED1-A4C5-416C-90F3-39CC10CEEAF1}"/>
                </a:ext>
              </a:extLst>
            </p:cNvPr>
            <p:cNvSpPr/>
            <p:nvPr/>
          </p:nvSpPr>
          <p:spPr>
            <a:xfrm rot="18900000" flipH="1">
              <a:off x="96277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411431DD-99C5-48BB-92EB-730E9F76D556}"/>
                </a:ext>
              </a:extLst>
            </p:cNvPr>
            <p:cNvSpPr/>
            <p:nvPr/>
          </p:nvSpPr>
          <p:spPr>
            <a:xfrm rot="18900000" flipH="1">
              <a:off x="127710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63828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7129C65-954E-43EB-9F6A-C97D1F580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3187" y="6509710"/>
            <a:ext cx="1561696" cy="276999"/>
          </a:xfrm>
        </p:spPr>
        <p:txBody>
          <a:bodyPr>
            <a:sp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Your Logo 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9F7F1-EEC7-46BD-A1BF-A84E2080AB06}"/>
              </a:ext>
            </a:extLst>
          </p:cNvPr>
          <p:cNvSpPr/>
          <p:nvPr userDrawn="1"/>
        </p:nvSpPr>
        <p:spPr>
          <a:xfrm>
            <a:off x="0" y="6511448"/>
            <a:ext cx="10263189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97E84-B24C-45E1-B5E2-2055DC460E2B}"/>
              </a:ext>
            </a:extLst>
          </p:cNvPr>
          <p:cNvSpPr/>
          <p:nvPr userDrawn="1"/>
        </p:nvSpPr>
        <p:spPr>
          <a:xfrm>
            <a:off x="11620500" y="525817"/>
            <a:ext cx="571500" cy="492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86CD30-C1F7-4F1C-A2BE-296375984BEE}"/>
              </a:ext>
            </a:extLst>
          </p:cNvPr>
          <p:cNvSpPr/>
          <p:nvPr userDrawn="1"/>
        </p:nvSpPr>
        <p:spPr>
          <a:xfrm>
            <a:off x="11824884" y="6511448"/>
            <a:ext cx="367116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BA262D7-A96F-4408-8F02-4886014BC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7650" y="589475"/>
            <a:ext cx="419100" cy="365125"/>
          </a:xfrm>
        </p:spPr>
        <p:txBody>
          <a:bodyPr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0FD50806-BABF-4915-9689-3B9956D1C7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5309FA6-F672-455E-955D-B63C2E15B767}"/>
              </a:ext>
            </a:extLst>
          </p:cNvPr>
          <p:cNvGrpSpPr/>
          <p:nvPr userDrawn="1"/>
        </p:nvGrpSpPr>
        <p:grpSpPr>
          <a:xfrm>
            <a:off x="334126" y="6577411"/>
            <a:ext cx="1084573" cy="141598"/>
            <a:chOff x="334126" y="6490192"/>
            <a:chExt cx="1084573" cy="141598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4FEBCF0-94B1-404B-8C9F-2DCA574C8B2D}"/>
                </a:ext>
              </a:extLst>
            </p:cNvPr>
            <p:cNvSpPr/>
            <p:nvPr/>
          </p:nvSpPr>
          <p:spPr>
            <a:xfrm rot="18900000" flipH="1">
              <a:off x="33412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rgbClr val="CE29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76D0EC6-9588-45EE-90D4-6E4C69D39683}"/>
                </a:ext>
              </a:extLst>
            </p:cNvPr>
            <p:cNvSpPr/>
            <p:nvPr/>
          </p:nvSpPr>
          <p:spPr>
            <a:xfrm rot="18900000" flipH="1">
              <a:off x="64845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987DA7BA-10C8-4993-9A03-3A5333A3916C}"/>
                </a:ext>
              </a:extLst>
            </p:cNvPr>
            <p:cNvSpPr/>
            <p:nvPr/>
          </p:nvSpPr>
          <p:spPr>
            <a:xfrm rot="18900000" flipH="1">
              <a:off x="96277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9BB0092-77B4-406B-A737-5C223E99A5A5}"/>
                </a:ext>
              </a:extLst>
            </p:cNvPr>
            <p:cNvSpPr/>
            <p:nvPr/>
          </p:nvSpPr>
          <p:spPr>
            <a:xfrm rot="18900000" flipH="1">
              <a:off x="127710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1381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784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30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759117-0F16-48ED-9718-C5D09846F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745ED-7A57-4683-810C-5E5003926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5B1BF-AD50-4239-805D-33B3AEE528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79871-3CD6-4A1B-A275-2552C7EBCF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Your Logo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81636-41B2-41A0-9EEE-E0104F888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50806-BABF-4915-9689-3B9956D1C7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63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  <p:sldLayoutId id="2147483662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Population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Machine learning project to Explore U.s State Population </a:t>
            </a:r>
          </a:p>
        </p:txBody>
      </p:sp>
      <p:pic>
        <p:nvPicPr>
          <p:cNvPr id="10" name="Picture Placeholder 9" descr="cityscape&#10;">
            <a:extLst>
              <a:ext uri="{FF2B5EF4-FFF2-40B4-BE49-F238E27FC236}">
                <a16:creationId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5" name="Picture Placeholder 9" descr="city scape">
            <a:extLst>
              <a:ext uri="{FF2B5EF4-FFF2-40B4-BE49-F238E27FC236}">
                <a16:creationId xmlns:a16="http://schemas.microsoft.com/office/drawing/2014/main" id="{A986A903-C13D-464C-8C55-40A1511A91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04850" y="728544"/>
            <a:ext cx="5305661" cy="5305661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83675F-D309-45D5-9FBF-5978A2540069}"/>
              </a:ext>
            </a:extLst>
          </p:cNvPr>
          <p:cNvSpPr txBox="1"/>
          <p:nvPr/>
        </p:nvSpPr>
        <p:spPr>
          <a:xfrm>
            <a:off x="6170064" y="1179320"/>
            <a:ext cx="2221906" cy="99396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C3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A87A44-B866-4302-94BF-88CC6D003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Unemployment rate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57205-D3E7-4D59-A883-620DBB12A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F40CF-75F9-4C34-85D4-83CB1C87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fld id="{0FD50806-BABF-4915-9689-3B9956D1C75C}" type="slidenum">
              <a:rPr lang="en-US" smtClean="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10</a:t>
            </a:fld>
            <a:endParaRPr lang="en-US">
              <a:solidFill>
                <a:srgbClr val="898989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045FEC-9F2A-46B9-AD63-7F01C1C84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805" y="1612900"/>
            <a:ext cx="8536823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0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C3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A87A44-B866-4302-94BF-88CC6D003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Domestic Migration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57205-D3E7-4D59-A883-620DBB12A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F40CF-75F9-4C34-85D4-83CB1C87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fld id="{0FD50806-BABF-4915-9689-3B9956D1C75C}" type="slidenum">
              <a:rPr lang="en-US" smtClean="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11</a:t>
            </a:fld>
            <a:endParaRPr lang="en-US">
              <a:solidFill>
                <a:srgbClr val="898989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80D4D9-7AA1-4FA8-8D32-F10BECAD8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2" y="1402080"/>
            <a:ext cx="8532716" cy="481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217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23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A87A44-B866-4302-94BF-88CC6D003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021840"/>
            <a:ext cx="3016885" cy="298830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International Migration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E6A99C-BB59-4FB2-A133-CD4EAFA3D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6694" y="1278546"/>
            <a:ext cx="8419867" cy="473617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57205-D3E7-4D59-A883-620DBB12A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F40CF-75F9-4C34-85D4-83CB1C87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fld id="{0FD50806-BABF-4915-9689-3B9956D1C75C}" type="slidenum">
              <a:rPr lang="en-US" smtClean="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12</a:t>
            </a:fld>
            <a:endParaRPr lang="en-US">
              <a:solidFill>
                <a:srgbClr val="898989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21127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137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A4307-D26D-458D-8F84-CECA224A8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rgbClr val="FFFFFF"/>
                </a:solidFill>
              </a:rPr>
              <a:t>2018 pop.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DB1968-D542-4CA0-9AAE-C8E6E6455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927" y="1542150"/>
            <a:ext cx="8558580" cy="48142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7D61B5-5FD8-4887-90E8-BEAFB1C0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898989"/>
                </a:solidFill>
              </a:rPr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480C7-3F4D-4779-8BF6-2AE49B7C1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D50806-BABF-4915-9689-3B9956D1C75C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744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5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78490D-396F-4015-930B-287831743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rgbClr val="FFFFFF"/>
                </a:solidFill>
              </a:rPr>
              <a:t>3 Year prediction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6ADE8E-D434-4F59-BEE5-1247687A3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400" y="1488238"/>
            <a:ext cx="8429633" cy="4868112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AB493-0B39-45F0-BACF-4F8210740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898989"/>
                </a:solidFill>
              </a:rPr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781B20-6CCE-4823-94A6-52C45A7C0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D50806-BABF-4915-9689-3B9956D1C75C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165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44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118D67-0D74-46DE-8513-68B776580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rgbClr val="FFFFFF"/>
                </a:solidFill>
              </a:rPr>
              <a:t>3 year pop change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7DBF35-13CB-4C1D-A959-833EF9D32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533" y="1562438"/>
            <a:ext cx="8265368" cy="4793912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1A2643-45B8-4F07-A095-C4352E819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898989"/>
                </a:solidFill>
              </a:rPr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4BD75-B24B-4637-B482-4A1FF4539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D50806-BABF-4915-9689-3B9956D1C75C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702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CCB92-68D0-499F-8C6C-1B3816F60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161D5-7E42-4CC7-98A0-A3363C64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DA7183-7B11-474E-AE59-9A33D0E65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501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81D706E-E15A-45F0-9055-C455145F0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432" y="3238032"/>
            <a:ext cx="4688791" cy="8637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Domestic Migration 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28B89D6-D457-43D1-99F9-B86C5647A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432" y="4687937"/>
            <a:ext cx="4688791" cy="8637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Unemployment Rate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116FB6B7-1CB4-4813-99A3-137C82BE1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09536" y="1550645"/>
            <a:ext cx="4690872" cy="833933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Deaths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C50DE9D8-FD82-4684-9ED8-826B4EC01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434" y="1550643"/>
            <a:ext cx="4688790" cy="93194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D0B643-7A91-4DF8-A7B1-B57A95B3E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Features</a:t>
            </a:r>
          </a:p>
        </p:txBody>
      </p:sp>
      <p:sp>
        <p:nvSpPr>
          <p:cNvPr id="61" name="TextBox 47">
            <a:extLst>
              <a:ext uri="{FF2B5EF4-FFF2-40B4-BE49-F238E27FC236}">
                <a16:creationId xmlns:a16="http://schemas.microsoft.com/office/drawing/2014/main" id="{0ABCF938-7F69-41DA-A492-F98171623883}"/>
              </a:ext>
            </a:extLst>
          </p:cNvPr>
          <p:cNvSpPr txBox="1"/>
          <p:nvPr/>
        </p:nvSpPr>
        <p:spPr>
          <a:xfrm>
            <a:off x="768238" y="1893505"/>
            <a:ext cx="3989558" cy="27699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Births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52576FC-8827-4D58-A62B-973E585CE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09535" y="3160163"/>
            <a:ext cx="4690872" cy="86868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International Migration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DA2D07D3-F2B4-49EA-A1FD-968664927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09536" y="4687936"/>
            <a:ext cx="4688791" cy="8637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Civilian Labor Force</a:t>
            </a:r>
          </a:p>
        </p:txBody>
      </p:sp>
    </p:spTree>
    <p:extLst>
      <p:ext uri="{BB962C8B-B14F-4D97-AF65-F5344CB8AC3E}">
        <p14:creationId xmlns:p14="http://schemas.microsoft.com/office/powerpoint/2010/main" val="877929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6B6D10-E2D4-4664-9FEB-EB95E0727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429" y="2183816"/>
            <a:ext cx="4089141" cy="328621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12057E01-583C-4C24-8406-F9622B63225B}"/>
              </a:ext>
            </a:extLst>
          </p:cNvPr>
          <p:cNvSpPr/>
          <p:nvPr/>
        </p:nvSpPr>
        <p:spPr>
          <a:xfrm rot="1602021">
            <a:off x="245841" y="1218127"/>
            <a:ext cx="3493008" cy="1223886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International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 Migration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28D307A-7FAF-4F6C-8D41-FCEE6F869251}"/>
              </a:ext>
            </a:extLst>
          </p:cNvPr>
          <p:cNvSpPr/>
          <p:nvPr/>
        </p:nvSpPr>
        <p:spPr>
          <a:xfrm rot="20656339">
            <a:off x="123367" y="5039244"/>
            <a:ext cx="3737956" cy="1225296"/>
          </a:xfrm>
          <a:prstGeom prst="rightArrow">
            <a:avLst>
              <a:gd name="adj1" fmla="val 50000"/>
              <a:gd name="adj2" fmla="val 74974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Births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060E14D-52FB-4483-A0EB-603188C45763}"/>
              </a:ext>
            </a:extLst>
          </p:cNvPr>
          <p:cNvSpPr/>
          <p:nvPr/>
        </p:nvSpPr>
        <p:spPr>
          <a:xfrm>
            <a:off x="245841" y="3306291"/>
            <a:ext cx="3493008" cy="1225296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Domestic Migration 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E472331F-37A9-4FFC-9D03-0FDB4CECAC7C}"/>
              </a:ext>
            </a:extLst>
          </p:cNvPr>
          <p:cNvSpPr/>
          <p:nvPr/>
        </p:nvSpPr>
        <p:spPr>
          <a:xfrm rot="19392812">
            <a:off x="8159669" y="1157123"/>
            <a:ext cx="3493008" cy="1225296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Civilian Labor Force</a:t>
            </a:r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B99EF9DF-B134-4452-B539-204D45FF318E}"/>
              </a:ext>
            </a:extLst>
          </p:cNvPr>
          <p:cNvSpPr/>
          <p:nvPr/>
        </p:nvSpPr>
        <p:spPr>
          <a:xfrm rot="912969">
            <a:off x="8463989" y="5124002"/>
            <a:ext cx="3493008" cy="1225296"/>
          </a:xfrm>
          <a:prstGeom prst="leftArrow">
            <a:avLst>
              <a:gd name="adj1" fmla="val 50000"/>
              <a:gd name="adj2" fmla="val 66244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Deaths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107877AA-0CB7-4D52-BDF3-72468E03658C}"/>
              </a:ext>
            </a:extLst>
          </p:cNvPr>
          <p:cNvSpPr/>
          <p:nvPr/>
        </p:nvSpPr>
        <p:spPr>
          <a:xfrm>
            <a:off x="8417113" y="3376357"/>
            <a:ext cx="3493008" cy="1225296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Unemployment Rate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ABFC4AC-0640-459E-8630-2A5F619A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63"/>
            <a:ext cx="10515600" cy="498475"/>
          </a:xfrm>
        </p:spPr>
        <p:txBody>
          <a:bodyPr/>
          <a:lstStyle/>
          <a:p>
            <a:r>
              <a:rPr lang="en-US" dirty="0"/>
              <a:t>Explain the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CD3B64-976D-4DA2-A7B9-85AB5DBB458A}"/>
              </a:ext>
            </a:extLst>
          </p:cNvPr>
          <p:cNvSpPr txBox="1"/>
          <p:nvPr/>
        </p:nvSpPr>
        <p:spPr>
          <a:xfrm>
            <a:off x="4385513" y="1471970"/>
            <a:ext cx="3531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Multiple Linear Regression Model</a:t>
            </a:r>
          </a:p>
        </p:txBody>
      </p:sp>
    </p:spTree>
    <p:extLst>
      <p:ext uri="{BB962C8B-B14F-4D97-AF65-F5344CB8AC3E}">
        <p14:creationId xmlns:p14="http://schemas.microsoft.com/office/powerpoint/2010/main" val="3446573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4F1965-4E05-4EE5-93DD-0EBF6C2D3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Linear Regression Models to Predict our input features</a:t>
            </a:r>
            <a:b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910D7-3FAA-4AE2-B02F-7107D8A12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6317" y="6423025"/>
            <a:ext cx="771525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0FD50806-BABF-4915-9689-3B9956D1C75C}" type="slidenum">
              <a:rPr lang="en-US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72F1FE-4E1D-4F89-9C0B-72F107C69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588" y="527050"/>
            <a:ext cx="2814898" cy="192960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8A22359-D7F2-4EF6-89DD-F5A85403A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476" y="4429125"/>
            <a:ext cx="2836863" cy="19018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A83BFAC-F558-4608-BACC-B5564225D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5025" y="577453"/>
            <a:ext cx="2805113" cy="186848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70DA6E9-8025-4CBD-AB22-AA8053F02B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1338" y="2484438"/>
            <a:ext cx="2751138" cy="186213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26EBF06-9AAA-47FF-BCE6-49CE2E0AB1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5025" y="2489581"/>
            <a:ext cx="2781300" cy="186213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EF8C4582-D945-4358-AE3D-C3C62C28EA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8488" y="4374357"/>
            <a:ext cx="2693988" cy="190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184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8D412AD-9CF4-4510-97DC-34D6CC830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43467" y="691992"/>
            <a:ext cx="4025724" cy="552254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4810AC-142B-4305-9DDA-8E293196B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055" y="1019503"/>
            <a:ext cx="3147848" cy="2065283"/>
          </a:xfrm>
          <a:prstGeom prst="ellipse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Predicted  vs. Actual 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F1BB26-AB43-4EED-AB72-FBE5732D8C0E}"/>
              </a:ext>
            </a:extLst>
          </p:cNvPr>
          <p:cNvSpPr txBox="1"/>
          <p:nvPr/>
        </p:nvSpPr>
        <p:spPr>
          <a:xfrm>
            <a:off x="1072056" y="3247283"/>
            <a:ext cx="3147848" cy="2228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Model Score: .99939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408 data points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8 years of Data for all States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0A49D6-1C90-491F-8947-485B0A2A5A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96" t="42696" r="50888" b="18443"/>
          <a:stretch/>
        </p:blipFill>
        <p:spPr>
          <a:xfrm>
            <a:off x="4912962" y="1445217"/>
            <a:ext cx="6327183" cy="433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314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810AC-142B-4305-9DDA-8E293196B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44" y="300505"/>
            <a:ext cx="10506456" cy="1197864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>
                <a:solidFill>
                  <a:schemeClr val="tx1"/>
                </a:solidFill>
              </a:rPr>
              <a:t>Prediction of population by state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9E8C3-4019-4629-8313-074A493B8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FD50806-BABF-4915-9689-3B9956D1C75C}" type="slidenum">
              <a:rPr lang="en-US" sz="1200">
                <a:solidFill>
                  <a:schemeClr val="tx1">
                    <a:tint val="75000"/>
                  </a:schemeClr>
                </a:solidFill>
              </a:rPr>
              <a:pPr algn="r">
                <a:spcAft>
                  <a:spcPts val="600"/>
                </a:spcAft>
              </a:pPr>
              <a:t>6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7A79DB9-76E7-44CC-A260-81067B8C3B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18" t="35988" r="28349" b="8737"/>
          <a:stretch/>
        </p:blipFill>
        <p:spPr>
          <a:xfrm>
            <a:off x="5956917" y="1978711"/>
            <a:ext cx="6133451" cy="38972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DE7A7B-5B46-4E22-9841-3B9AFD5220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65" t="36893" r="31990" b="8738"/>
          <a:stretch/>
        </p:blipFill>
        <p:spPr>
          <a:xfrm>
            <a:off x="328474" y="1978711"/>
            <a:ext cx="5651081" cy="389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250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037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A87A44-B866-4302-94BF-88CC6D003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 dirty="0">
                <a:solidFill>
                  <a:srgbClr val="FFFFFF"/>
                </a:solidFill>
              </a:rPr>
              <a:t>Births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FA3DF9-4C22-424B-A158-FDDD810735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34"/>
          <a:stretch/>
        </p:blipFill>
        <p:spPr>
          <a:xfrm>
            <a:off x="3504006" y="1104901"/>
            <a:ext cx="8349207" cy="469646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57205-D3E7-4D59-A883-620DBB12A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F40CF-75F9-4C34-85D4-83CB1C87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fld id="{0FD50806-BABF-4915-9689-3B9956D1C75C}" type="slidenum">
              <a:rPr lang="en-US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srgbClr val="898989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32176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C3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A87A44-B866-4302-94BF-88CC6D003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>
                <a:solidFill>
                  <a:srgbClr val="FFFFFF"/>
                </a:solidFill>
              </a:rPr>
              <a:t>Deaths</a:t>
            </a:r>
            <a:endParaRPr lang="en-US" sz="26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DBAC5-54B6-4594-AA9D-6FE324B7C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696" y="1420698"/>
            <a:ext cx="8608304" cy="4799127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57205-D3E7-4D59-A883-620DBB12A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F40CF-75F9-4C34-85D4-83CB1C87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fld id="{0FD50806-BABF-4915-9689-3B9956D1C75C}" type="slidenum">
              <a:rPr lang="en-US" smtClean="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8</a:t>
            </a:fld>
            <a:endParaRPr lang="en-US">
              <a:solidFill>
                <a:srgbClr val="898989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55326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C3C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A87A44-B866-4302-94BF-88CC6D003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 dirty="0">
                <a:solidFill>
                  <a:srgbClr val="FFFFFF"/>
                </a:solidFill>
              </a:rPr>
              <a:t>Labor Force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25D144-3CC0-49E1-A616-E9C4DAF49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165" y="1588061"/>
            <a:ext cx="8308101" cy="463176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57205-D3E7-4D59-A883-620DBB12A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898989"/>
                </a:solidFill>
                <a:latin typeface="Calibri" panose="020F0502020204030204"/>
                <a:ea typeface="+mn-ea"/>
                <a:cs typeface="+mn-cs"/>
              </a:rPr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F40CF-75F9-4C34-85D4-83CB1C87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fld id="{0FD50806-BABF-4915-9689-3B9956D1C75C}" type="slidenum">
              <a:rPr lang="en-US" smtClean="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9</a:t>
            </a:fld>
            <a:endParaRPr lang="en-US">
              <a:solidFill>
                <a:srgbClr val="898989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46436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">
      <a:dk1>
        <a:srgbClr val="000000"/>
      </a:dk1>
      <a:lt1>
        <a:srgbClr val="FFFFFF"/>
      </a:lt1>
      <a:dk2>
        <a:srgbClr val="000073"/>
      </a:dk2>
      <a:lt2>
        <a:srgbClr val="FFE6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563C1"/>
      </a:hlink>
      <a:folHlink>
        <a:srgbClr val="954F72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676778_Dashboard, from 24Slides_SL_V1.pptx" id="{295C4539-006B-481B-BB49-AA6696014542}" vid="{08D33979-AB7E-4584-851D-4053B37BB97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1B0ABC2-BF39-4F70-A7AD-9DFBD1D272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61A1251-DA89-493A-8204-679220DD13D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EC375F-F377-4CDC-ADF0-CC8811D177D6}">
  <ds:schemaRefs>
    <ds:schemaRef ds:uri="16c05727-aa75-4e4a-9b5f-8a80a1165891"/>
    <ds:schemaRef ds:uri="http://purl.org/dc/terms/"/>
    <ds:schemaRef ds:uri="http://purl.org/dc/dcmitype/"/>
    <ds:schemaRef ds:uri="http://www.w3.org/XML/1998/namespace"/>
    <ds:schemaRef ds:uri="http://purl.org/dc/elements/1.1/"/>
    <ds:schemaRef ds:uri="http://schemas.microsoft.com/office/2006/documentManagement/types"/>
    <ds:schemaRef ds:uri="71af3243-3dd4-4a8d-8c0d-dd76da1f02a5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</Words>
  <Application>Microsoft Office PowerPoint</Application>
  <PresentationFormat>Widescreen</PresentationFormat>
  <Paragraphs>60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Segoe UI Light</vt:lpstr>
      <vt:lpstr>Office Theme</vt:lpstr>
      <vt:lpstr>Population Prediction</vt:lpstr>
      <vt:lpstr>INPUT Features</vt:lpstr>
      <vt:lpstr>Explain the model</vt:lpstr>
      <vt:lpstr>Linear Regression Models to Predict our input features  </vt:lpstr>
      <vt:lpstr>Predicted  vs. Actual </vt:lpstr>
      <vt:lpstr>Prediction of population by state</vt:lpstr>
      <vt:lpstr>Births</vt:lpstr>
      <vt:lpstr>Deaths</vt:lpstr>
      <vt:lpstr>Labor Force</vt:lpstr>
      <vt:lpstr>Unemployment rate</vt:lpstr>
      <vt:lpstr>Domestic Migration</vt:lpstr>
      <vt:lpstr>International Migration</vt:lpstr>
      <vt:lpstr>2018 pop.</vt:lpstr>
      <vt:lpstr>3 Year prediction</vt:lpstr>
      <vt:lpstr>3 year pop change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2019-11-22T15:49:19Z</dcterms:created>
  <dcterms:modified xsi:type="dcterms:W3CDTF">2019-11-23T15:33:25Z</dcterms:modified>
</cp:coreProperties>
</file>